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28"/>
  </p:notesMasterIdLst>
  <p:handoutMasterIdLst>
    <p:handoutMasterId r:id="rId29"/>
  </p:handoutMasterIdLst>
  <p:sldIdLst>
    <p:sldId id="257" r:id="rId2"/>
    <p:sldId id="520" r:id="rId3"/>
    <p:sldId id="501" r:id="rId4"/>
    <p:sldId id="523" r:id="rId5"/>
    <p:sldId id="525" r:id="rId6"/>
    <p:sldId id="533" r:id="rId7"/>
    <p:sldId id="521" r:id="rId8"/>
    <p:sldId id="526" r:id="rId9"/>
    <p:sldId id="527" r:id="rId10"/>
    <p:sldId id="541" r:id="rId11"/>
    <p:sldId id="542" r:id="rId12"/>
    <p:sldId id="543" r:id="rId13"/>
    <p:sldId id="544" r:id="rId14"/>
    <p:sldId id="528" r:id="rId15"/>
    <p:sldId id="530" r:id="rId16"/>
    <p:sldId id="529" r:id="rId17"/>
    <p:sldId id="531" r:id="rId18"/>
    <p:sldId id="532" r:id="rId19"/>
    <p:sldId id="515" r:id="rId20"/>
    <p:sldId id="534" r:id="rId21"/>
    <p:sldId id="535" r:id="rId22"/>
    <p:sldId id="536" r:id="rId23"/>
    <p:sldId id="537" r:id="rId24"/>
    <p:sldId id="538" r:id="rId25"/>
    <p:sldId id="539" r:id="rId26"/>
    <p:sldId id="54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o, Chen/Sloan Kettering Institute" initials="LCKI" lastIdx="1" clrIdx="0">
    <p:extLst>
      <p:ext uri="{19B8F6BF-5375-455C-9EA6-DF929625EA0E}">
        <p15:presenceInfo xmlns:p15="http://schemas.microsoft.com/office/powerpoint/2012/main" userId="S::liaoc@mskcc.org::7274cb96-2a8c-445f-b28a-f2a341c0dd3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4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04"/>
    <p:restoredTop sz="83849"/>
  </p:normalViewPr>
  <p:slideViewPr>
    <p:cSldViewPr snapToGrid="0" snapToObjects="1">
      <p:cViewPr varScale="1">
        <p:scale>
          <a:sx n="117" d="100"/>
          <a:sy n="117" d="100"/>
        </p:scale>
        <p:origin x="10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5CB27C-B5DF-6A44-B928-AB344C2090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D62136-B6A0-5E49-B77C-6863C003B41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3C6083-921C-9349-9CF0-282E23D7B2FC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95A08C-C51E-DB4B-BB0C-68BECF71C49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55AB07-9CE0-364A-B57D-5D44C2E45C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87673E-7050-5245-ABC7-23198D1CD4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1486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432D2E-F350-9A45-8AFD-C568D7EBE7E5}" type="datetimeFigureOut">
              <a:rPr lang="en-US" smtClean="0"/>
              <a:t>4/10/19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8CB306-7720-5842-B77F-B95BAAE3A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791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9158DB-2EE1-434B-8CEC-C413536C45D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26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the reduction of oxygen to water, sequential one-electron reductions can produce reactive oxygen intermediates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 at low levels tend to react reversibly with a limited number of atoms 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 higher levels ROS are likely to react irreversibly with certain iron and carbon atoms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CB306-7720-5842-B77F-B95BAAE3A29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8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sulfur-containing amino acids cysteine and methionine are particularly susceptible to reactive oxygen species (ROS)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CB306-7720-5842-B77F-B95BAAE3A29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3265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positively controls genes for peroxide detoxification, such as catalase and peroxiredoxin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katG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ahpCF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Fe-storage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miniferritin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dps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glutaredoxin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thioredoxin and glutathione reductase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grxA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trxC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sulfenic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acid oxidoreductase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dsbG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ferric uptake regulator (fur), Fe-S-cluster assembly machinery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sufABCDE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ferrochelatase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hemH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manganes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import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mntH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the small RNA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oxyS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OxyR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negatively regulates its own expression and that of the genes for the ferric ion reductase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fhuF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the outer membrane protein (flu), the mannonate hydrolase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uxuAB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gluconate permease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gntP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CB306-7720-5842-B77F-B95BAAE3A29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90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GSH=5mM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8CB306-7720-5842-B77F-B95BAAE3A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9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23860-7A2C-144A-A507-56A4FB99C1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5D4703-3191-2C4C-9042-FDD97D3C20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CAFB7-391F-AC4B-A859-43F453AB0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7D5D7A-B157-FC4B-BEF3-EF5410DFF208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E66347-F590-1F42-A67A-D41158510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B7527-D6B5-1947-9DAE-E511AFB01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308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5FE76-0C87-3D4D-B833-B7F6A9ACD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9C841B-E1FA-0245-831E-B520EC14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84A12D-72EF-DD46-A587-13DBAE78D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E0DD4-A078-2247-B8A7-F830752BD1F7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452337-9E43-A944-8909-4AD66178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03E36-09B3-A54F-B16F-6D77215C3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1054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8AF77D-2455-F04D-B94C-1E654C31AE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E14EF-B7DB-1A41-AA2C-D35AA22638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1D886-8691-F843-A09B-F751B7F0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B5C218-2E58-9548-BF34-58E454B2A05E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FDED5-BC48-CD46-A2BB-B7214FD2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BA9A-E39A-AA4D-AE20-187E6B57D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43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9C1F6-00CD-4442-8C39-E15680D70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DA9D6-1344-674A-8B36-38FD91703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887D6-ADF0-C848-80E9-380C9F48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02E6F-DDF6-934E-976A-FFD62AF67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23CF6-477A-1446-A5F9-94919C36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3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37706-E886-5449-8B56-3B470C21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DDBD72-623A-1C41-BFFD-14FECC97D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28B01B-4563-194B-9A2D-2D09A1F3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FF110-7EAA-5644-A714-0F463D5167AA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643DF-048D-A44A-9CAD-8285E8E79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3225D-4068-A941-9579-3EC0FE71E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00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BDB58-9F81-634A-A7AA-A818D4A9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885D6-E2E4-5047-939E-5413B0ED66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D42521-0ED7-1540-833C-98F721DCCE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AAA61C-FAF0-D34E-987B-4504CDB5B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87258-2C11-2E41-B231-237C93FCE33F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D8A476-3A44-5C4C-8AE2-994C253B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0AD4CF-9EE9-954C-B28C-3620024D8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60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C7571-658B-074D-8013-CB231AC52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FA452-FA18-C04A-9E96-E5C9ECDE13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3F8D72-2A93-6F46-8192-64B7ADBC4C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2918B4-26CE-2F49-9185-DC4C5A2CD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98204-03D9-8E47-B9FF-C8A668E992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BC257-FDEE-CA46-846C-70FDB157A1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23A28-56C4-6A48-818B-35EDC18600E9}" type="datetime1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882C804-A832-3447-9CBA-8CBA1B94D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6710C-4FC2-A04B-A8A4-E36D9B187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48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660F3-CCA2-8948-A862-15D44D079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73E85C-F266-954F-9F49-5C5F8F87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00AE0F-4DC0-B94A-9CE1-CE118EBD3E77}" type="datetime1">
              <a:rPr lang="en-US" smtClean="0"/>
              <a:t>4/10/19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40C1A0-B0A7-BF4B-88B7-8E8C20D5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01663-C61D-C54A-A0CB-E1D50DD96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361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95466F-353B-F64C-897B-F0B0E2DE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B7F23-E73D-F641-875A-8E5FFCF2D489}" type="datetime1">
              <a:rPr lang="en-US" smtClean="0"/>
              <a:t>4/10/19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D3754A-0CD3-964C-941C-336D6E14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9D85E-DFBC-C34C-BE67-6C2C79F94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86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315FB-31E5-D74C-9995-A2545DC89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AA769F-3112-C547-8879-8696D2BE36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495298-6109-E840-90F5-AF562438C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029BE6-EB73-7047-BA97-BAF4B31F5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C2DFC-2981-894F-929A-07648CD23325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871261-CEF9-4741-9FA3-A3666B976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C5676E-04A1-6544-99C4-16F9D4B9E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41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8B692-034D-E145-8145-6BDF37DC8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B15C20-3F1B-0740-9509-8B23B8ED73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8D0417-324D-BB47-A4D3-990315F562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F166A-C541-374A-8F1D-DA9EA9698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0E527-543D-EF46-840C-99AEC140A655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029F23-9BCB-AB47-96BA-B217908D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6CF139-7734-9A4C-9647-63FA0A7BE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1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4FC65-031A-384E-9FB8-8D3F689A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2CCB3-73C6-6440-B87D-CACE305392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679747-96E2-E342-AF1D-98B1279F47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974A7-2E16-DF46-82DE-00CB49F754F2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81AD5-0244-3249-86AE-2F9EB1F1A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37BD5C-9EA2-824B-804B-AD0A8A9668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F496A3-D55A-2A40-8A9D-EBC0B6EE83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539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228617" y="1604122"/>
            <a:ext cx="6686766" cy="1371103"/>
          </a:xfrm>
        </p:spPr>
        <p:txBody>
          <a:bodyPr>
            <a:noAutofit/>
          </a:bodyPr>
          <a:lstStyle/>
          <a:p>
            <a:pPr lvl="0"/>
            <a:r>
              <a:rPr lang="en-US" sz="3200" b="1" dirty="0"/>
              <a:t>Integrative Modeling of H</a:t>
            </a:r>
            <a:r>
              <a:rPr lang="en-US" sz="3200" b="1" baseline="-25000" dirty="0"/>
              <a:t>2</a:t>
            </a:r>
            <a:r>
              <a:rPr lang="en-US" sz="3200" b="1" dirty="0"/>
              <a:t>O</a:t>
            </a:r>
            <a:r>
              <a:rPr lang="en-US" sz="3200" b="1" baseline="-25000" dirty="0"/>
              <a:t>2</a:t>
            </a:r>
            <a:r>
              <a:rPr lang="en-US" sz="3200" b="1" dirty="0"/>
              <a:t> Stress Response Network in </a:t>
            </a:r>
            <a:r>
              <a:rPr lang="en-US" sz="3200" b="1" i="1" dirty="0"/>
              <a:t>Escherichia Coli</a:t>
            </a:r>
            <a:endParaRPr lang="en-US" sz="3200" i="1" dirty="0">
              <a:solidFill>
                <a:schemeClr val="tx1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998282" y="3487608"/>
            <a:ext cx="6972882" cy="108439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Chen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Liao</a:t>
            </a:r>
            <a:r>
              <a:rPr lang="en-US" altLang="zh-Han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zh-Hans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Han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Ph.D.</a:t>
            </a:r>
          </a:p>
          <a:p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Joao Xavier Lab</a:t>
            </a:r>
          </a:p>
          <a:p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Memorial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Sloan-Kettering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Cancer</a:t>
            </a:r>
            <a:r>
              <a:rPr lang="zh-CN" alt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Center</a:t>
            </a:r>
            <a:endParaRPr lang="en-US" sz="2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528277-87CA-8947-9259-B4EF3F913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06" y="233018"/>
            <a:ext cx="1371104" cy="137110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E384F-CEBE-E949-84F3-92EEC265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</a:t>
            </a:fld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0B64F5-2347-704B-8CDE-675FE777F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AE8A7-A92C-B142-B831-5F81A3C3B744}" type="datetime1">
              <a:rPr lang="en-US" smtClean="0"/>
              <a:t>4/10/19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4A9A1F-F2CA-1842-AE68-5EB64D65C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</p:spTree>
    <p:extLst>
      <p:ext uri="{BB962C8B-B14F-4D97-AF65-F5344CB8AC3E}">
        <p14:creationId xmlns:p14="http://schemas.microsoft.com/office/powerpoint/2010/main" val="3206880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4A1265-E46F-1343-9528-AC1977D5E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23" y="1306285"/>
            <a:ext cx="5736427" cy="3893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A0AB38-AF95-B743-A182-3DB7DC6FF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36CF6-BE24-BA40-B867-BC864F2D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382B4-4E54-E04A-BDBB-D9D02373A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C61CB0B-784C-2048-98FD-C26C2FC5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136524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1: NADPH Depletion upon 1 </a:t>
            </a:r>
            <a:r>
              <a:rPr lang="en-US" altLang="zh-CN" sz="2800" b="1" u="sng" dirty="0" err="1"/>
              <a:t>mM</a:t>
            </a:r>
            <a:r>
              <a:rPr lang="en-US" altLang="zh-CN" sz="2800" b="1" u="sng" dirty="0"/>
              <a:t> H2O2 Stress</a:t>
            </a:r>
            <a:endParaRPr lang="en-US" sz="2800" b="1" u="sng" dirty="0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DD4BB031-0545-3F4A-8E00-3A1E9A12C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107" y="2038062"/>
            <a:ext cx="2201636" cy="19110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602DE2-FD0A-764A-AF54-286982A4EC15}"/>
              </a:ext>
            </a:extLst>
          </p:cNvPr>
          <p:cNvSpPr txBox="1"/>
          <p:nvPr/>
        </p:nvSpPr>
        <p:spPr>
          <a:xfrm>
            <a:off x="266700" y="5481412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Which of the two systems (or both) is responsible for the NADPH depletion?</a:t>
            </a:r>
          </a:p>
        </p:txBody>
      </p:sp>
    </p:spTree>
    <p:extLst>
      <p:ext uri="{BB962C8B-B14F-4D97-AF65-F5344CB8AC3E}">
        <p14:creationId xmlns:p14="http://schemas.microsoft.com/office/powerpoint/2010/main" val="21563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94CB5-A22A-E94F-922E-9488B45C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47645-B84D-C243-9251-E3B49603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B3D76-E14F-5543-8DA3-5140C306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11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4A957C-3D6C-A046-8CC2-46D69722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136524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1: NADPH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consumption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by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GSH/</a:t>
            </a:r>
            <a:r>
              <a:rPr lang="en-US" altLang="zh-CN" sz="2800" b="1" u="sng" dirty="0" err="1"/>
              <a:t>Grx</a:t>
            </a:r>
            <a:r>
              <a:rPr lang="en-US" altLang="zh-CN" sz="2800" b="1" u="sng" dirty="0"/>
              <a:t>/GR System</a:t>
            </a:r>
            <a:endParaRPr lang="en-US" sz="2800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85DA6B2-6AA3-9846-9468-3582F0C49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1165288"/>
            <a:ext cx="7785100" cy="482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573308-8242-F647-8FAC-BE73E1A73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070" y="1795804"/>
            <a:ext cx="8262257" cy="4227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390F0CF-CED2-B348-8AAD-2B3511F024FF}"/>
              </a:ext>
            </a:extLst>
          </p:cNvPr>
          <p:cNvSpPr txBox="1"/>
          <p:nvPr/>
        </p:nvSpPr>
        <p:spPr>
          <a:xfrm>
            <a:off x="253093" y="2307093"/>
            <a:ext cx="8262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en-US" sz="1400" baseline="-25000" dirty="0" err="1">
                <a:latin typeface="DengXian" panose="02010600030101010101" pitchFamily="2" charset="-122"/>
                <a:ea typeface="DengXian" panose="02010600030101010101" pitchFamily="2" charset="-122"/>
              </a:rPr>
              <a:t>drain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is tuned such that NADPH is 123 </a:t>
            </a: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at time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GSSG is 2.37 </a:t>
            </a: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mM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(concentration w/o H2O2) multiplied by various fold changes (1, 2, 5, 10). Maximum fold change: (8.3+2.37)/2.37 = 4.5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Gor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concentration is 2.85/1.2 </a:t>
            </a: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. So we try 0.5 – 10 </a:t>
            </a: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B771C-999A-8344-8EBE-0EB1568C65A5}"/>
              </a:ext>
            </a:extLst>
          </p:cNvPr>
          <p:cNvSpPr/>
          <p:nvPr/>
        </p:nvSpPr>
        <p:spPr>
          <a:xfrm>
            <a:off x="2144485" y="1275959"/>
            <a:ext cx="3570514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D17AF-0841-E147-924A-4E2EC9D84255}"/>
              </a:ext>
            </a:extLst>
          </p:cNvPr>
          <p:cNvSpPr txBox="1"/>
          <p:nvPr/>
        </p:nvSpPr>
        <p:spPr>
          <a:xfrm>
            <a:off x="2365305" y="914127"/>
            <a:ext cx="4086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DengXian" panose="02010600030101010101" pitchFamily="2" charset="-122"/>
                <a:ea typeface="DengXian" panose="02010600030101010101" pitchFamily="2" charset="-122"/>
              </a:rPr>
              <a:t>Reaction rates obtained from E. coli CCM model</a:t>
            </a:r>
          </a:p>
        </p:txBody>
      </p:sp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95BD98-F27A-8444-9CC1-E9BB68B39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608" y="3399343"/>
            <a:ext cx="6989678" cy="28256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8DDF91C-095A-374D-931F-B6B7639DAE83}"/>
              </a:ext>
            </a:extLst>
          </p:cNvPr>
          <p:cNvSpPr txBox="1"/>
          <p:nvPr/>
        </p:nvSpPr>
        <p:spPr>
          <a:xfrm>
            <a:off x="7432220" y="3567415"/>
            <a:ext cx="808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123 </a:t>
            </a:r>
            <a:r>
              <a:rPr lang="en-US" sz="12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endParaRPr lang="en-US" sz="1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445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BFE7F169-398B-F848-8A06-546D7A7C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311" y="3385987"/>
            <a:ext cx="7358743" cy="2932664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94CB5-A22A-E94F-922E-9488B45C02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47645-B84D-C243-9251-E3B496036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8B3D76-E14F-5543-8DA3-5140C3068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84A957C-3D6C-A046-8CC2-46D69722C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136524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1: NADPH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Consumption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by </a:t>
            </a:r>
            <a:r>
              <a:rPr lang="en-US" altLang="zh-CN" sz="2800" b="1" u="sng" dirty="0" err="1"/>
              <a:t>Trx</a:t>
            </a:r>
            <a:r>
              <a:rPr lang="en-US" altLang="zh-CN" sz="2800" b="1" u="sng" dirty="0"/>
              <a:t>/</a:t>
            </a:r>
            <a:r>
              <a:rPr lang="en-US" altLang="zh-CN" sz="2800" b="1" u="sng" dirty="0" err="1"/>
              <a:t>TrxR</a:t>
            </a:r>
            <a:r>
              <a:rPr lang="en-US" altLang="zh-CN" sz="2800" b="1" u="sng" dirty="0"/>
              <a:t> System</a:t>
            </a:r>
            <a:endParaRPr lang="en-US" sz="2800" b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90F0CF-CED2-B348-8AAD-2B3511F024FF}"/>
              </a:ext>
            </a:extLst>
          </p:cNvPr>
          <p:cNvSpPr txBox="1"/>
          <p:nvPr/>
        </p:nvSpPr>
        <p:spPr>
          <a:xfrm>
            <a:off x="253093" y="2307093"/>
            <a:ext cx="82622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K</a:t>
            </a:r>
            <a:r>
              <a:rPr lang="en-US" sz="1400" baseline="-25000" dirty="0" err="1">
                <a:latin typeface="DengXian" panose="02010600030101010101" pitchFamily="2" charset="-122"/>
                <a:ea typeface="DengXian" panose="02010600030101010101" pitchFamily="2" charset="-122"/>
              </a:rPr>
              <a:t>drain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is tuned such that NADPH is 123 </a:t>
            </a: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at time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Trx</a:t>
            </a:r>
            <a:r>
              <a:rPr lang="en-US" sz="1400" baseline="-25000" dirty="0" err="1">
                <a:latin typeface="DengXian" panose="02010600030101010101" pitchFamily="2" charset="-122"/>
                <a:ea typeface="DengXian" panose="02010600030101010101" pitchFamily="2" charset="-122"/>
              </a:rPr>
              <a:t>ox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is 1.2 </a:t>
            </a: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(assuming redox potential -280 mV) multiplied by various fold changes (1, 2, 5, 10). Maximum fold change: (8.8+1.2)/1.2 = 8.33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TrxR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concentration is 8 </a:t>
            </a: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. So we try 1 – 50 </a:t>
            </a: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B771C-999A-8344-8EBE-0EB1568C65A5}"/>
              </a:ext>
            </a:extLst>
          </p:cNvPr>
          <p:cNvSpPr/>
          <p:nvPr/>
        </p:nvSpPr>
        <p:spPr>
          <a:xfrm>
            <a:off x="2144485" y="1275959"/>
            <a:ext cx="3570514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7D17AF-0841-E147-924A-4E2EC9D84255}"/>
              </a:ext>
            </a:extLst>
          </p:cNvPr>
          <p:cNvSpPr txBox="1"/>
          <p:nvPr/>
        </p:nvSpPr>
        <p:spPr>
          <a:xfrm>
            <a:off x="2365305" y="914127"/>
            <a:ext cx="40863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DengXian" panose="02010600030101010101" pitchFamily="2" charset="-122"/>
                <a:ea typeface="DengXian" panose="02010600030101010101" pitchFamily="2" charset="-122"/>
              </a:rPr>
              <a:t>Reaction rates obtained from E. coli CCM model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DDF91C-095A-374D-931F-B6B7639DAE83}"/>
              </a:ext>
            </a:extLst>
          </p:cNvPr>
          <p:cNvSpPr txBox="1"/>
          <p:nvPr/>
        </p:nvSpPr>
        <p:spPr>
          <a:xfrm>
            <a:off x="7432220" y="3567415"/>
            <a:ext cx="808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DengXian" panose="02010600030101010101" pitchFamily="2" charset="-122"/>
                <a:ea typeface="DengXian" panose="02010600030101010101" pitchFamily="2" charset="-122"/>
              </a:rPr>
              <a:t>123 </a:t>
            </a:r>
            <a:r>
              <a:rPr lang="en-US" sz="12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endParaRPr lang="en-US" sz="12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96C41C-ACA9-164C-A3A7-EC835C972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4" y="1127868"/>
            <a:ext cx="7924800" cy="482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D6439F-1E38-654C-B22C-D33196B0E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932" y="1744622"/>
            <a:ext cx="6522135" cy="49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01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FC873B-54F1-7A41-801A-28A3697AA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F602F-F544-1B4D-838D-78C1C9416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F9AFD-57C5-E74F-B022-6870B1EB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9198D5-385C-8641-8487-148036D92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136524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1: Modeling Thioredoxin Oxidation/Reduction</a:t>
            </a:r>
            <a:endParaRPr lang="en-US" sz="2800" b="1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E6F3782-B475-264B-9F9C-241B44F17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44" y="997239"/>
            <a:ext cx="7924800" cy="482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757C03-41B5-FB49-AD2E-A9F9011E7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43" y="1631043"/>
            <a:ext cx="5765800" cy="4826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F017449-1AB9-EB47-AF32-3296CAA0369C}"/>
              </a:ext>
            </a:extLst>
          </p:cNvPr>
          <p:cNvSpPr/>
          <p:nvPr/>
        </p:nvSpPr>
        <p:spPr>
          <a:xfrm>
            <a:off x="1660071" y="1765085"/>
            <a:ext cx="2911929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376901-5141-7D47-B9F9-22DC8CEFD6D3}"/>
              </a:ext>
            </a:extLst>
          </p:cNvPr>
          <p:cNvSpPr/>
          <p:nvPr/>
        </p:nvSpPr>
        <p:spPr>
          <a:xfrm>
            <a:off x="2435329" y="2048114"/>
            <a:ext cx="17043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Specific reactions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FC40AA-450F-2341-9CBE-88308A903FF1}"/>
              </a:ext>
            </a:extLst>
          </p:cNvPr>
          <p:cNvSpPr/>
          <p:nvPr/>
        </p:nvSpPr>
        <p:spPr>
          <a:xfrm>
            <a:off x="4756710" y="2533048"/>
            <a:ext cx="35113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Generic reaction to account for all other H</a:t>
            </a:r>
            <a:r>
              <a:rPr lang="en-US" sz="14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O</a:t>
            </a:r>
            <a:r>
              <a:rPr lang="en-US" sz="14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-mediated oxidation of thioredoxin</a:t>
            </a:r>
            <a:endParaRPr lang="en-US" sz="1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BB3BBA1-2A07-6540-89FC-D5608D90C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123" y="2226254"/>
            <a:ext cx="2959100" cy="2286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D543C29-8C0D-E547-8893-1F9E7D538F0D}"/>
              </a:ext>
            </a:extLst>
          </p:cNvPr>
          <p:cNvSpPr/>
          <p:nvPr/>
        </p:nvSpPr>
        <p:spPr>
          <a:xfrm>
            <a:off x="4756710" y="2130977"/>
            <a:ext cx="3276947" cy="92529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B6A0D67-CBC0-FB42-AEF3-CEA4F6C8A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402" y="3137427"/>
            <a:ext cx="2759295" cy="3213861"/>
          </a:xfrm>
          <a:prstGeom prst="rect">
            <a:avLst/>
          </a:prstGeom>
        </p:spPr>
      </p:pic>
      <p:pic>
        <p:nvPicPr>
          <p:cNvPr id="20" name="Picture 1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FAF386F-5303-BF45-90DD-07B15DDD8F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744" y="3508063"/>
            <a:ext cx="2678926" cy="2645380"/>
          </a:xfrm>
          <a:prstGeom prst="rect">
            <a:avLst/>
          </a:prstGeom>
        </p:spPr>
      </p:pic>
      <p:pic>
        <p:nvPicPr>
          <p:cNvPr id="22" name="Picture 21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77BEBD-E582-3E47-9D2B-C74F9A30D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670" y="4305762"/>
            <a:ext cx="640875" cy="801094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58B24CD-412F-8B42-BB03-58FB2E085B1B}"/>
              </a:ext>
            </a:extLst>
          </p:cNvPr>
          <p:cNvSpPr/>
          <p:nvPr/>
        </p:nvSpPr>
        <p:spPr>
          <a:xfrm>
            <a:off x="5709215" y="3660199"/>
            <a:ext cx="11400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TrxR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sz="1400" dirty="0">
                <a:latin typeface="DengXian" panose="02010600030101010101" pitchFamily="2" charset="-122"/>
                <a:ea typeface="DengXian" panose="02010600030101010101" pitchFamily="2" charset="-122"/>
              </a:rPr>
              <a:t>=</a:t>
            </a:r>
            <a:r>
              <a:rPr lang="zh-CN" alt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8 </a:t>
            </a:r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uM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8822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F77B1-7DE1-B443-B5EB-C71835DF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72190-014E-F44A-8B72-8CAB00E5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3A7F-1C06-7148-B227-714AB1E5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2101EE-65CC-4340-97A9-7D418466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Methionine Biosynthesis and Cell Growth</a:t>
            </a:r>
            <a:endParaRPr lang="en-US" sz="2800" b="1" u="sng" dirty="0"/>
          </a:p>
        </p:txBody>
      </p:sp>
      <p:pic>
        <p:nvPicPr>
          <p:cNvPr id="19" name="Picture 18" descr="A close up of text on a white surface&#10;&#10;Description automatically generated">
            <a:extLst>
              <a:ext uri="{FF2B5EF4-FFF2-40B4-BE49-F238E27FC236}">
                <a16:creationId xmlns:a16="http://schemas.microsoft.com/office/drawing/2014/main" id="{C1055795-CD71-D34A-B966-03DFEC4F3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836875"/>
            <a:ext cx="5609223" cy="55194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9A8AC85-D443-364D-A7A1-C75545F9CC48}"/>
              </a:ext>
            </a:extLst>
          </p:cNvPr>
          <p:cNvSpPr txBox="1"/>
          <p:nvPr/>
        </p:nvSpPr>
        <p:spPr>
          <a:xfrm>
            <a:off x="5209172" y="5105008"/>
            <a:ext cx="3086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Oxidation and reduction of Met and </a:t>
            </a:r>
            <a:r>
              <a:rPr lang="en-US" sz="16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MetE</a:t>
            </a:r>
            <a:r>
              <a:rPr lang="en-US" sz="16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are not modelled</a:t>
            </a:r>
          </a:p>
        </p:txBody>
      </p:sp>
    </p:spTree>
    <p:extLst>
      <p:ext uri="{BB962C8B-B14F-4D97-AF65-F5344CB8AC3E}">
        <p14:creationId xmlns:p14="http://schemas.microsoft.com/office/powerpoint/2010/main" val="754869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F7BAD-452C-324D-8F4F-1FF71705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9FAF0-DE52-D440-86F3-267EB85B8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FE8D0-E295-C244-AE40-6B18238C6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4F7918A7-DD3C-A64B-81CB-DADA580B9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44" y="2173353"/>
            <a:ext cx="8678511" cy="2711468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88F0421-1AD5-9342-8F47-7E77DEC1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4331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Model Validation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1916217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9F8E4953-3128-944F-9BBA-90BADB24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23" y="1065001"/>
            <a:ext cx="8645023" cy="473078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F77B1-7DE1-B443-B5EB-C71835DF8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72190-014E-F44A-8B72-8CAB00E59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63A7F-1C06-7148-B227-714AB1E50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2101EE-65CC-4340-97A9-7D4184664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Met and </a:t>
            </a:r>
            <a:r>
              <a:rPr lang="en-US" altLang="zh-CN" sz="2800" b="1" u="sng" dirty="0" err="1"/>
              <a:t>MetE</a:t>
            </a:r>
            <a:r>
              <a:rPr lang="en-US" altLang="zh-CN" sz="2800" b="1" u="sng" dirty="0"/>
              <a:t> oxidation/reduction</a:t>
            </a:r>
            <a:endParaRPr lang="en-US" sz="2800" b="1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21DD28-08A5-8647-8509-53C3C5459514}"/>
              </a:ext>
            </a:extLst>
          </p:cNvPr>
          <p:cNvSpPr/>
          <p:nvPr/>
        </p:nvSpPr>
        <p:spPr>
          <a:xfrm>
            <a:off x="4072689" y="1222716"/>
            <a:ext cx="1377616" cy="563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C7EC04-838F-5B43-898A-678B9A38B9AC}"/>
              </a:ext>
            </a:extLst>
          </p:cNvPr>
          <p:cNvSpPr/>
          <p:nvPr/>
        </p:nvSpPr>
        <p:spPr>
          <a:xfrm>
            <a:off x="1419727" y="1784892"/>
            <a:ext cx="3633536" cy="7658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22ED7F-9F6B-CD4B-987C-04F5D5CBEB80}"/>
              </a:ext>
            </a:extLst>
          </p:cNvPr>
          <p:cNvSpPr/>
          <p:nvPr/>
        </p:nvSpPr>
        <p:spPr>
          <a:xfrm>
            <a:off x="3519237" y="3407438"/>
            <a:ext cx="3633536" cy="5637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412AD2F-5928-9E47-80C2-BE6DB1515C41}"/>
              </a:ext>
            </a:extLst>
          </p:cNvPr>
          <p:cNvSpPr/>
          <p:nvPr/>
        </p:nvSpPr>
        <p:spPr>
          <a:xfrm>
            <a:off x="1120940" y="4142379"/>
            <a:ext cx="3114175" cy="7658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7CF34A-CCFA-EF45-B16F-D4CB96FEDB39}"/>
              </a:ext>
            </a:extLst>
          </p:cNvPr>
          <p:cNvSpPr txBox="1"/>
          <p:nvPr/>
        </p:nvSpPr>
        <p:spPr>
          <a:xfrm>
            <a:off x="5455984" y="1165772"/>
            <a:ext cx="1101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Adolfen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et al. 2015.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PLoS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Comput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. Biol.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A36E94-5149-074C-A29C-A70F3DEFC29F}"/>
              </a:ext>
            </a:extLst>
          </p:cNvPr>
          <p:cNvSpPr txBox="1"/>
          <p:nvPr/>
        </p:nvSpPr>
        <p:spPr>
          <a:xfrm>
            <a:off x="202537" y="1748796"/>
            <a:ext cx="112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Adolfen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et al. 2015.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PLoS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Comput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. Biol.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AF9876-92E3-5D43-8252-D6BDCAC1F0FF}"/>
              </a:ext>
            </a:extLst>
          </p:cNvPr>
          <p:cNvSpPr txBox="1"/>
          <p:nvPr/>
        </p:nvSpPr>
        <p:spPr>
          <a:xfrm>
            <a:off x="7206580" y="3338764"/>
            <a:ext cx="9869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Hondorp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et al. 2004. </a:t>
            </a:r>
            <a:r>
              <a:rPr lang="en-US" sz="1200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PLoS</a:t>
            </a:r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Biol.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59869C6-1823-3640-BC4A-8573B6D6CCF7}"/>
              </a:ext>
            </a:extLst>
          </p:cNvPr>
          <p:cNvSpPr txBox="1"/>
          <p:nvPr/>
        </p:nvSpPr>
        <p:spPr>
          <a:xfrm>
            <a:off x="324854" y="4462874"/>
            <a:ext cx="836195" cy="284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This work</a:t>
            </a:r>
          </a:p>
        </p:txBody>
      </p:sp>
    </p:spTree>
    <p:extLst>
      <p:ext uri="{BB962C8B-B14F-4D97-AF65-F5344CB8AC3E}">
        <p14:creationId xmlns:p14="http://schemas.microsoft.com/office/powerpoint/2010/main" val="2701113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68BEFD-EDDD-9545-A3AC-F0B087189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AC70CB-1FC3-5F40-91C2-B4DA6E904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9B0C5-E52C-1646-8A3B-5AC494B4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00EC16-76D2-C047-AA4A-BE972646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Validation of S-</a:t>
            </a:r>
            <a:r>
              <a:rPr lang="en-US" altLang="zh-CN" sz="2800" b="1" u="sng" dirty="0" err="1"/>
              <a:t>glutathionylation</a:t>
            </a:r>
            <a:r>
              <a:rPr lang="en-US" altLang="zh-CN" sz="2800" b="1" u="sng" dirty="0"/>
              <a:t> Model</a:t>
            </a:r>
            <a:endParaRPr lang="en-US" sz="2800" b="1" u="sng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97B359-7903-1D4B-85A9-9689E22B2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20" y="1950227"/>
            <a:ext cx="3786784" cy="16503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163324-452B-2A48-90D0-CC9685659BBD}"/>
              </a:ext>
            </a:extLst>
          </p:cNvPr>
          <p:cNvSpPr txBox="1"/>
          <p:nvPr/>
        </p:nvSpPr>
        <p:spPr>
          <a:xfrm>
            <a:off x="411920" y="1480883"/>
            <a:ext cx="3786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Kinetic model of S-</a:t>
            </a:r>
            <a:r>
              <a:rPr lang="en-US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glutathionylation</a:t>
            </a:r>
            <a:endParaRPr lang="en-US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EC903B-62A2-7F4E-B550-5839007D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48" y="3854539"/>
            <a:ext cx="4451684" cy="116621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1ABC70-C171-4B4E-B2A7-3BC43CC08CDB}"/>
              </a:ext>
            </a:extLst>
          </p:cNvPr>
          <p:cNvSpPr txBox="1"/>
          <p:nvPr/>
        </p:nvSpPr>
        <p:spPr>
          <a:xfrm>
            <a:off x="4571998" y="1478234"/>
            <a:ext cx="4018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Validation using synthetic peptide data</a:t>
            </a:r>
          </a:p>
        </p:txBody>
      </p:sp>
      <p:pic>
        <p:nvPicPr>
          <p:cNvPr id="17" name="Picture 16" descr="A close up of a map&#10;&#10;Description automatically generated">
            <a:extLst>
              <a:ext uri="{FF2B5EF4-FFF2-40B4-BE49-F238E27FC236}">
                <a16:creationId xmlns:a16="http://schemas.microsoft.com/office/drawing/2014/main" id="{77739E2B-F48C-784E-AB5E-D6C418FB8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910" y="1950227"/>
            <a:ext cx="3052567" cy="317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D9C711-E42F-284D-85DB-1EA99992F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80953B-A339-344C-8A9B-226F0809B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F3C22-00A4-2240-B26D-F56357F3A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ABC1EA-F21F-DD44-B00E-1AF05F3F1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2: Growth inhibition due to Oxidation of </a:t>
            </a:r>
            <a:r>
              <a:rPr lang="en-US" altLang="zh-CN" sz="2800" b="1" u="sng" dirty="0" err="1"/>
              <a:t>MetE</a:t>
            </a:r>
            <a:endParaRPr lang="en-US" sz="2800" b="1" u="sng" dirty="0"/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86DA2D6-BF2E-5048-BACC-A55A0ED19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013" y="1601047"/>
            <a:ext cx="7270081" cy="34684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06EF3D-892F-734A-BDB2-10BA04C3763D}"/>
              </a:ext>
            </a:extLst>
          </p:cNvPr>
          <p:cNvSpPr txBox="1"/>
          <p:nvPr/>
        </p:nvSpPr>
        <p:spPr>
          <a:xfrm>
            <a:off x="1301070" y="5343571"/>
            <a:ext cx="6820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The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ratio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GSH/GSSG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is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often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used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as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measure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of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oxidative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stress</a:t>
            </a:r>
            <a:endParaRPr lang="en-US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2284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4BFA2D-68B7-6941-9C6D-6ED45738D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2C270D-15B1-9941-B8C6-A6986DCAE0EC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C4E433-CAE4-2B4C-A755-0622C0AD6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0DC72-656D-8549-93A5-22C2D3463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19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427238C-AB89-3849-9DAE-941280B5A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</a:t>
            </a:r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-dependent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H2O2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Sensing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and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Regulation</a:t>
            </a:r>
            <a:endParaRPr lang="en-US" sz="2800" b="1" u="sng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1307155-2D6C-894C-905D-894931DF2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7" y="1224118"/>
            <a:ext cx="2200613" cy="4238218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76C2B516-26FD-9243-BEEE-BAD784F43741}"/>
              </a:ext>
            </a:extLst>
          </p:cNvPr>
          <p:cNvGrpSpPr/>
          <p:nvPr/>
        </p:nvGrpSpPr>
        <p:grpSpPr>
          <a:xfrm>
            <a:off x="2686050" y="1231528"/>
            <a:ext cx="6248734" cy="4677815"/>
            <a:chOff x="2686050" y="1611996"/>
            <a:chExt cx="6248734" cy="4677815"/>
          </a:xfrm>
        </p:grpSpPr>
        <p:pic>
          <p:nvPicPr>
            <p:cNvPr id="16" name="Picture 1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EA8525D-C631-C74D-97A9-A5ABA4CC8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40384" y="1611996"/>
              <a:ext cx="5854700" cy="1206500"/>
            </a:xfrm>
            <a:prstGeom prst="rect">
              <a:avLst/>
            </a:prstGeom>
          </p:spPr>
        </p:pic>
        <p:pic>
          <p:nvPicPr>
            <p:cNvPr id="22" name="Picture 21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1E5D878C-4BD3-E74A-BAC7-AF335E6C6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40384" y="2782401"/>
              <a:ext cx="5994400" cy="1003300"/>
            </a:xfrm>
            <a:prstGeom prst="rect">
              <a:avLst/>
            </a:prstGeom>
          </p:spPr>
        </p:pic>
        <p:pic>
          <p:nvPicPr>
            <p:cNvPr id="29" name="Picture 28" descr="A close up of a logo&#10;&#10;Description automatically generated">
              <a:extLst>
                <a:ext uri="{FF2B5EF4-FFF2-40B4-BE49-F238E27FC236}">
                  <a16:creationId xmlns:a16="http://schemas.microsoft.com/office/drawing/2014/main" id="{A10D5968-B204-C241-BE56-CCD5106A4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1676" y="3879448"/>
              <a:ext cx="2768600" cy="342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C95DCA8-792F-C14D-80B4-D8E8B5979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86050" y="4765811"/>
              <a:ext cx="3340100" cy="1524000"/>
            </a:xfrm>
            <a:prstGeom prst="rect">
              <a:avLst/>
            </a:prstGeom>
          </p:spPr>
        </p:pic>
        <p:pic>
          <p:nvPicPr>
            <p:cNvPr id="32" name="Picture 31" descr="A picture containing object&#10;&#10;Description automatically generated">
              <a:extLst>
                <a:ext uri="{FF2B5EF4-FFF2-40B4-BE49-F238E27FC236}">
                  <a16:creationId xmlns:a16="http://schemas.microsoft.com/office/drawing/2014/main" id="{898FA920-FEBF-D14D-9B3D-7B0834A94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051676" y="4182280"/>
              <a:ext cx="2692400" cy="571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72549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05E1EF-CB7B-A244-9CDC-5E34F637F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E8FF8C-771A-5540-AE86-E89D7C969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44797-4637-DA4D-9312-AC7600F08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C2622D-677D-064F-8EE5-5C2B7C66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5" y="214637"/>
            <a:ext cx="7403099" cy="57762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Reactive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Oxygen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Species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(ROS)</a:t>
            </a:r>
            <a:endParaRPr lang="en-US" sz="2800" b="1" u="sng" dirty="0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341E90-A201-014F-806F-9CF62365D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92" y="1116643"/>
            <a:ext cx="6241382" cy="44110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ACCE81-2425-F242-B8C2-FC2A02AF79F8}"/>
              </a:ext>
            </a:extLst>
          </p:cNvPr>
          <p:cNvSpPr txBox="1"/>
          <p:nvPr/>
        </p:nvSpPr>
        <p:spPr>
          <a:xfrm>
            <a:off x="6281985" y="5953747"/>
            <a:ext cx="2678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Nathan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and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Cunningham-</a:t>
            </a:r>
            <a:r>
              <a:rPr lang="en-US" altLang="zh-CN" sz="1200" dirty="0" err="1">
                <a:latin typeface="+mn-ea"/>
              </a:rPr>
              <a:t>Bussel</a:t>
            </a:r>
            <a:r>
              <a:rPr lang="en-US" altLang="zh-CN" sz="1200" dirty="0">
                <a:latin typeface="+mn-ea"/>
              </a:rPr>
              <a:t>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2013.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Nat.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Rev.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Immunol.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16194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861F07-A70B-4249-A497-78C54EC38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320616-CC1C-5145-949D-77A0D4563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CFB41-58FB-0742-B5C6-C4A0C629C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2B97C34-F299-9F46-ADA2-A78E80A75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Validation of </a:t>
            </a:r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 activation using </a:t>
            </a:r>
            <a:r>
              <a:rPr lang="en-US" altLang="zh-CN" sz="2800" b="1" i="1" u="sng" dirty="0"/>
              <a:t>In Vitro </a:t>
            </a:r>
            <a:r>
              <a:rPr lang="en-US" altLang="zh-CN" sz="2800" b="1" u="sng" dirty="0"/>
              <a:t>Data</a:t>
            </a:r>
            <a:endParaRPr lang="en-US" sz="2800" b="1" u="sng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8315B6F-A7CE-E045-99B8-9456B636C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679" y="2327210"/>
            <a:ext cx="8626642" cy="276693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9237FD-2946-3946-887A-1204BD75842E}"/>
              </a:ext>
            </a:extLst>
          </p:cNvPr>
          <p:cNvSpPr/>
          <p:nvPr/>
        </p:nvSpPr>
        <p:spPr>
          <a:xfrm>
            <a:off x="6919661" y="5094142"/>
            <a:ext cx="1633287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GSSG = 0.1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mM</a:t>
            </a:r>
            <a:endParaRPr lang="en-US" sz="16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GSH = 25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mM</a:t>
            </a:r>
            <a:endParaRPr lang="en-US" sz="16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Grx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= 10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uM</a:t>
            </a:r>
            <a:endParaRPr lang="en-US" sz="1600" dirty="0">
              <a:effectLst/>
              <a:latin typeface="DengXian Light" panose="02010600030101010101" pitchFamily="2" charset="-122"/>
              <a:ea typeface="DengXian Light" panose="02010600030101010101" pitchFamily="2" charset="-122"/>
            </a:endParaRPr>
          </a:p>
        </p:txBody>
      </p:sp>
      <p:pic>
        <p:nvPicPr>
          <p:cNvPr id="15" name="Picture 14" descr="A close up of a logo&#10;&#10;Description automatically generated">
            <a:extLst>
              <a:ext uri="{FF2B5EF4-FFF2-40B4-BE49-F238E27FC236}">
                <a16:creationId xmlns:a16="http://schemas.microsoft.com/office/drawing/2014/main" id="{FE513A09-A618-D047-B551-A2F8D8F17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679" y="1342977"/>
            <a:ext cx="8432632" cy="58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559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BB6563DC-28FC-5D48-BAD5-1C2789CC3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1601872"/>
            <a:ext cx="4684974" cy="3865923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09A9A-6BC3-9C48-8E94-6E52ACC37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56DA2C-F962-2440-8C2E-5B1F75122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92DFBB-5899-2A44-8595-25A6D5906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ED1917-827F-1547-BFF1-368C312D1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5389" y="2819671"/>
            <a:ext cx="3905949" cy="14996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17B7FA-42C4-774C-958D-22CCF4889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Transient </a:t>
            </a:r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 activation by H2O2 </a:t>
            </a:r>
            <a:r>
              <a:rPr lang="en-US" altLang="zh-CN" sz="2800" b="1" i="1" u="sng" dirty="0"/>
              <a:t>In Vitro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8724497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AFC9D-F42D-DB42-BE9F-7B5DEC91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0A3F90-C046-1540-B8B8-5243B45B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293C4D-7623-7E4F-B83F-A5B4B4C1C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DDC6A75-C438-7C4A-ABBC-FFF968845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88513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Ultrasensitive </a:t>
            </a:r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 activation by H2O2 </a:t>
            </a:r>
            <a:r>
              <a:rPr lang="en-US" altLang="zh-CN" sz="2800" b="1" i="1" u="sng" dirty="0"/>
              <a:t>In Vivo</a:t>
            </a:r>
            <a:endParaRPr lang="en-US" sz="28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161C5-341B-D84B-97B5-1B1816331D30}"/>
              </a:ext>
            </a:extLst>
          </p:cNvPr>
          <p:cNvSpPr txBox="1"/>
          <p:nvPr/>
        </p:nvSpPr>
        <p:spPr>
          <a:xfrm>
            <a:off x="81213" y="5087810"/>
            <a:ext cx="9050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By tuning </a:t>
            </a:r>
            <a:r>
              <a:rPr lang="en-US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Michaelis</a:t>
            </a:r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constant of </a:t>
            </a:r>
            <a:r>
              <a:rPr lang="en-US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AhpCF</a:t>
            </a:r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-mediated H2O2 degradation, we are able to tune sensitivity of </a:t>
            </a:r>
            <a:r>
              <a:rPr lang="en-US" dirty="0" err="1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OxyR</a:t>
            </a:r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oxidation to extracellular H2O2 stress </a:t>
            </a: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8C3016CC-03E8-164E-A2A7-20919DFCE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21785"/>
            <a:ext cx="3086100" cy="3118471"/>
          </a:xfrm>
          <a:prstGeom prst="rect">
            <a:avLst/>
          </a:prstGeom>
        </p:spPr>
      </p:pic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025DFB6-99EF-DE4F-B374-7380D023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502" y="1065002"/>
            <a:ext cx="4486008" cy="383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205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2EC28-B540-464A-B575-CD9C080CB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C751D-C647-0544-88E4-1F231E435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10CC8-E7AB-574B-BD4B-106001040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9970552-972B-C143-9AAB-FD1C335C0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1" y="61854"/>
            <a:ext cx="9156031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 Zero-order </a:t>
            </a:r>
            <a:r>
              <a:rPr lang="en-US" altLang="zh-CN" sz="2800" b="1" u="sng" dirty="0" err="1"/>
              <a:t>Ultrasensitivity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near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Saturation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of</a:t>
            </a:r>
            <a:r>
              <a:rPr lang="zh-CN" altLang="en-US" sz="2800" b="1" u="sng" dirty="0"/>
              <a:t> </a:t>
            </a:r>
            <a:r>
              <a:rPr lang="en-US" altLang="zh-CN" sz="2800" b="1" u="sng" dirty="0" err="1"/>
              <a:t>AhpCF</a:t>
            </a:r>
            <a:endParaRPr lang="en-US" sz="2800" b="1" u="sng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5F3FE5B8-8D64-4840-AC70-67FCCC7FE0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194" y="1238517"/>
            <a:ext cx="4909553" cy="8089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A813D2-53C0-6A41-B8E6-AC64A002C761}"/>
              </a:ext>
            </a:extLst>
          </p:cNvPr>
          <p:cNvSpPr txBox="1"/>
          <p:nvPr/>
        </p:nvSpPr>
        <p:spPr>
          <a:xfrm>
            <a:off x="156411" y="1443812"/>
            <a:ext cx="1867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Simplified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model: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3764B-9013-804C-93BE-9054F91D96B7}"/>
              </a:ext>
            </a:extLst>
          </p:cNvPr>
          <p:cNvSpPr txBox="1"/>
          <p:nvPr/>
        </p:nvSpPr>
        <p:spPr>
          <a:xfrm>
            <a:off x="159419" y="2447825"/>
            <a:ext cx="2261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Steady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state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solution: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A426D4-D1AA-0740-92B0-58DBB4CB7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348" y="2075689"/>
            <a:ext cx="4737100" cy="1092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0C3DDE-8088-624B-92F8-36DD69D564C7}"/>
              </a:ext>
            </a:extLst>
          </p:cNvPr>
          <p:cNvSpPr txBox="1"/>
          <p:nvPr/>
        </p:nvSpPr>
        <p:spPr>
          <a:xfrm>
            <a:off x="343904" y="3659170"/>
            <a:ext cx="16804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First-order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</a:rPr>
              <a:t>approximation: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C5F7A2D-B16A-0049-90E6-2E71116F6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314" y="3299401"/>
            <a:ext cx="6847972" cy="1265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F84DAD6-EEC9-D942-A856-1E01FC05048E}"/>
              </a:ext>
            </a:extLst>
          </p:cNvPr>
          <p:cNvSpPr txBox="1"/>
          <p:nvPr/>
        </p:nvSpPr>
        <p:spPr>
          <a:xfrm>
            <a:off x="413585" y="5034073"/>
            <a:ext cx="8316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Intracellular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H2O2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increases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abruptly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when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extracellular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H2O2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exceeds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a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threshold</a:t>
            </a:r>
            <a:endParaRPr lang="en-US" dirty="0">
              <a:solidFill>
                <a:srgbClr val="FF0000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614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0A0A6-2969-554F-9089-9276FC128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05F55-ED35-6546-85FE-04E36B6BE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965AE7-42AA-2245-9257-C1427905D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F8F508F-C088-8C46-B240-EC68F99B9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1" y="61854"/>
            <a:ext cx="9156031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3: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Validation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using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Extracellular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H2O2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Clearance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data</a:t>
            </a:r>
            <a:endParaRPr lang="en-US" sz="2800" b="1" u="sng" dirty="0"/>
          </a:p>
        </p:txBody>
      </p:sp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C871B815-4BEB-5C42-B3C0-9B58C1434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51" y="1038343"/>
            <a:ext cx="5654443" cy="47163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254ECF-64B1-2843-9802-5C0CA0E94049}"/>
              </a:ext>
            </a:extLst>
          </p:cNvPr>
          <p:cNvSpPr txBox="1"/>
          <p:nvPr/>
        </p:nvSpPr>
        <p:spPr>
          <a:xfrm>
            <a:off x="6429375" y="3073366"/>
            <a:ext cx="2085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Red:</a:t>
            </a:r>
            <a:r>
              <a:rPr lang="zh-CN" alt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WT</a:t>
            </a:r>
          </a:p>
          <a:p>
            <a:r>
              <a:rPr lang="en-US" altLang="zh-CN" dirty="0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Blue:</a:t>
            </a:r>
            <a:r>
              <a:rPr lang="zh-CN" altLang="en-US" dirty="0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</a:t>
            </a:r>
            <a:r>
              <a:rPr lang="en-US" altLang="zh-CN" dirty="0" err="1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KatG</a:t>
            </a:r>
            <a:r>
              <a:rPr lang="zh-CN" altLang="en-US" dirty="0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  </a:t>
            </a:r>
            <a:r>
              <a:rPr lang="en-US" altLang="zh-CN" dirty="0">
                <a:solidFill>
                  <a:srgbClr val="494AF3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mutant</a:t>
            </a:r>
            <a:endParaRPr lang="en-US" dirty="0">
              <a:solidFill>
                <a:srgbClr val="494AF3"/>
              </a:solidFill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8948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CCB0E6-8649-424E-A271-34ECF983D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E7B9B-BD45-7B48-A7A9-54FECF9F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2F609-96F8-CD49-B95E-BA5DD61F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FC6CD44-9B1B-524B-ADE1-78E891454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1" y="61854"/>
            <a:ext cx="9156031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Integrative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Model: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Validation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using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Transient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Growth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rate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Changes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upon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H2O2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challenge</a:t>
            </a:r>
            <a:endParaRPr lang="en-US" sz="2800" b="1" u="sng" dirty="0"/>
          </a:p>
        </p:txBody>
      </p:sp>
    </p:spTree>
    <p:extLst>
      <p:ext uri="{BB962C8B-B14F-4D97-AF65-F5344CB8AC3E}">
        <p14:creationId xmlns:p14="http://schemas.microsoft.com/office/powerpoint/2010/main" val="22824726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5520B2-3031-F44C-ABCF-103F3FFDF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CB3326-F16B-5944-8129-529038477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79267-191C-F549-97E7-156685626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4A72E3B-EED9-184C-B471-67133BFF9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031" y="61854"/>
            <a:ext cx="9156031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Integrative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Model: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Computational Predictions</a:t>
            </a:r>
            <a:endParaRPr lang="en-US" sz="2800" b="1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27D1AE-8B88-1146-A7CF-5B15B746286D}"/>
              </a:ext>
            </a:extLst>
          </p:cNvPr>
          <p:cNvSpPr txBox="1"/>
          <p:nvPr/>
        </p:nvSpPr>
        <p:spPr>
          <a:xfrm>
            <a:off x="198521" y="1556946"/>
            <a:ext cx="86085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How does H2O2 detoxification depend on cell density? Defend by colony vs. defend by individual?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Can Kat+ cells </a:t>
            </a:r>
            <a:r>
              <a:rPr lang="en-US" sz="2000" dirty="0" err="1">
                <a:latin typeface="DengXian" panose="02010600030101010101" pitchFamily="2" charset="-122"/>
                <a:ea typeface="DengXian" panose="02010600030101010101" pitchFamily="2" charset="-122"/>
              </a:rPr>
              <a:t>crossprotect</a:t>
            </a: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 Kat- cells and how does protective effect depend on initial ratios?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DengXian" panose="02010600030101010101" pitchFamily="2" charset="-122"/>
              <a:ea typeface="DengXia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DengXian" panose="02010600030101010101" pitchFamily="2" charset="-122"/>
                <a:ea typeface="DengXian" panose="02010600030101010101" pitchFamily="2" charset="-122"/>
              </a:rPr>
              <a:t>Cost (oxidative stress) and benefit (energy production) of using oxygen. </a:t>
            </a:r>
          </a:p>
        </p:txBody>
      </p:sp>
    </p:spTree>
    <p:extLst>
      <p:ext uri="{BB962C8B-B14F-4D97-AF65-F5344CB8AC3E}">
        <p14:creationId xmlns:p14="http://schemas.microsoft.com/office/powerpoint/2010/main" val="2189439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97E336-3C9F-2041-AD74-128B95C2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36D99B-0FC4-8949-8DDC-ED2066643FF5}" type="slidenum">
              <a:rPr lang="en-US" smtClean="0"/>
              <a:t>3</a:t>
            </a:fld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7BC389-CC36-9148-9CA5-4E38FAAE0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B1FCB6-22CF-B34B-A23F-F5392CA74AFB}" type="datetime1">
              <a:rPr lang="en-US" smtClean="0"/>
              <a:t>4/10/19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28BCD-8F1F-2042-8335-682687256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75DE271-881D-E243-B287-11B7861C5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5" y="214637"/>
            <a:ext cx="7403099" cy="57762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Oxidation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of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Cysteine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and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Methionine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Residues</a:t>
            </a:r>
            <a:r>
              <a:rPr lang="zh-CN" altLang="en-US" sz="2800" b="1" u="sng" dirty="0"/>
              <a:t> </a:t>
            </a:r>
            <a:endParaRPr lang="en-US" sz="2800" b="1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76A670-1C4D-1648-B8DA-9E75A4864CCB}"/>
              </a:ext>
            </a:extLst>
          </p:cNvPr>
          <p:cNvSpPr txBox="1"/>
          <p:nvPr/>
        </p:nvSpPr>
        <p:spPr>
          <a:xfrm>
            <a:off x="92575" y="821052"/>
            <a:ext cx="87867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Oxidative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damage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can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result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in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covalent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modifications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that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destabilize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and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inactivate</a:t>
            </a:r>
            <a:r>
              <a:rPr lang="zh-CN" altLang="en-US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proteins.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2DC05C-1D45-E344-8F1E-921B381FF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217" y="1622504"/>
            <a:ext cx="7267074" cy="196970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C8E8EE1-3AF5-5545-A77F-DD8EFDB3239E}"/>
              </a:ext>
            </a:extLst>
          </p:cNvPr>
          <p:cNvSpPr/>
          <p:nvPr/>
        </p:nvSpPr>
        <p:spPr>
          <a:xfrm>
            <a:off x="289588" y="2482109"/>
            <a:ext cx="1125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Cysteine:</a:t>
            </a:r>
            <a:endParaRPr lang="en-US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771159C-EFA4-3044-BFB7-706B79BE8522}"/>
              </a:ext>
            </a:extLst>
          </p:cNvPr>
          <p:cNvSpPr/>
          <p:nvPr/>
        </p:nvSpPr>
        <p:spPr>
          <a:xfrm>
            <a:off x="289588" y="4790667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Methionine:</a:t>
            </a:r>
            <a:endParaRPr lang="en-US" b="1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pic>
        <p:nvPicPr>
          <p:cNvPr id="15" name="Picture 14" descr="A close up of a map&#10;&#10;Description automatically generated">
            <a:extLst>
              <a:ext uri="{FF2B5EF4-FFF2-40B4-BE49-F238E27FC236}">
                <a16:creationId xmlns:a16="http://schemas.microsoft.com/office/drawing/2014/main" id="{53AAB65E-E691-F44A-AB77-A9C4B82D0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233" y="3843419"/>
            <a:ext cx="5537534" cy="226172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5FE7E7-45A8-A646-9D7D-0837909EE4B2}"/>
              </a:ext>
            </a:extLst>
          </p:cNvPr>
          <p:cNvSpPr txBox="1"/>
          <p:nvPr/>
        </p:nvSpPr>
        <p:spPr>
          <a:xfrm>
            <a:off x="6281985" y="5953747"/>
            <a:ext cx="2678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Ezraty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et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2017.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Nat.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Rev.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 err="1">
                <a:latin typeface="+mn-ea"/>
              </a:rPr>
              <a:t>Microbiol</a:t>
            </a:r>
            <a:r>
              <a:rPr lang="en-US" altLang="zh-CN" sz="1200" dirty="0">
                <a:latin typeface="+mn-ea"/>
              </a:rPr>
              <a:t>.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7995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53D524-E530-2D49-A863-05A41439B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1CC957-FBC6-7B4C-A830-571977275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58EEE-728A-4149-98FA-7907EF75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EB3390A-1530-024D-AD80-9F12F493B4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471" y="1033132"/>
            <a:ext cx="7277601" cy="49395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A5BD0D-AD91-AE4F-A471-B68927C0F78D}"/>
              </a:ext>
            </a:extLst>
          </p:cNvPr>
          <p:cNvSpPr txBox="1"/>
          <p:nvPr/>
        </p:nvSpPr>
        <p:spPr>
          <a:xfrm>
            <a:off x="6115050" y="6131155"/>
            <a:ext cx="26785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Ezraty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et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2017.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Nat.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Rev.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 err="1">
                <a:latin typeface="+mn-ea"/>
              </a:rPr>
              <a:t>Microbiol</a:t>
            </a:r>
            <a:r>
              <a:rPr lang="en-US" altLang="zh-CN" sz="1200" dirty="0">
                <a:latin typeface="+mn-ea"/>
              </a:rPr>
              <a:t>.</a:t>
            </a:r>
            <a:endParaRPr lang="en-US" sz="1200" dirty="0">
              <a:latin typeface="+mn-e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CC1560-66B6-EE4C-80EF-1E87E4B6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5" y="214636"/>
            <a:ext cx="8112962" cy="711795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Repairs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of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Cysteine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and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Methionine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in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the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Cytoplasm</a:t>
            </a:r>
            <a:r>
              <a:rPr lang="zh-CN" altLang="en-US" sz="2800" b="1" u="sng" dirty="0"/>
              <a:t> </a:t>
            </a:r>
            <a:endParaRPr lang="en-US" sz="2800" b="1" u="sng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737DC6E-118E-D94E-94AA-662CBDB10341}"/>
              </a:ext>
            </a:extLst>
          </p:cNvPr>
          <p:cNvSpPr/>
          <p:nvPr/>
        </p:nvSpPr>
        <p:spPr>
          <a:xfrm>
            <a:off x="467173" y="2031506"/>
            <a:ext cx="19495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Thioredoxin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Trxs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D86136-5FD7-1546-AC36-5C1F41EA6D74}"/>
              </a:ext>
            </a:extLst>
          </p:cNvPr>
          <p:cNvSpPr/>
          <p:nvPr/>
        </p:nvSpPr>
        <p:spPr>
          <a:xfrm>
            <a:off x="467173" y="4137875"/>
            <a:ext cx="20762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Glutaredoxin</a:t>
            </a:r>
            <a:r>
              <a:rPr lang="zh-CN" altLang="en-US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en-US" altLang="zh-CN" dirty="0" err="1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Grxs</a:t>
            </a:r>
            <a:r>
              <a:rPr lang="en-US" altLang="zh-CN" dirty="0">
                <a:latin typeface="DengXian" panose="02010600030101010101" pitchFamily="2" charset="-122"/>
                <a:ea typeface="DengXian" panose="02010600030101010101" pitchFamily="2" charset="-122"/>
                <a:cs typeface="Arial" panose="020B0604020202020204" pitchFamily="34" charset="0"/>
              </a:rPr>
              <a:t>)</a:t>
            </a:r>
            <a:endParaRPr lang="en-US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D636FD-0C54-FC43-A676-C0C6E742664D}"/>
              </a:ext>
            </a:extLst>
          </p:cNvPr>
          <p:cNvSpPr txBox="1"/>
          <p:nvPr/>
        </p:nvSpPr>
        <p:spPr>
          <a:xfrm>
            <a:off x="467173" y="5744841"/>
            <a:ext cx="535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DengXian" panose="02010600030101010101" pitchFamily="2" charset="-122"/>
                <a:ea typeface="DengXian" panose="02010600030101010101" pitchFamily="2" charset="-122"/>
              </a:rPr>
              <a:t>NADPH needs to be replenished for ROS defense</a:t>
            </a:r>
          </a:p>
        </p:txBody>
      </p:sp>
    </p:spTree>
    <p:extLst>
      <p:ext uri="{BB962C8B-B14F-4D97-AF65-F5344CB8AC3E}">
        <p14:creationId xmlns:p14="http://schemas.microsoft.com/office/powerpoint/2010/main" val="3203292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AC77E-A8F3-CE4A-91E9-51A181099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8B546-31CD-A341-AC87-BC8884F68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61B747-FFD9-C34F-9B12-00190F2A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585682" y="6451070"/>
            <a:ext cx="2057400" cy="365125"/>
          </a:xfrm>
        </p:spPr>
        <p:txBody>
          <a:bodyPr/>
          <a:lstStyle/>
          <a:p>
            <a:fld id="{58F496A3-D55A-2A40-8A9D-EBC0B6EE8362}" type="slidenum">
              <a:rPr lang="en-US" smtClean="0"/>
              <a:t>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891AC65-D19D-784E-AEA4-28926DC3C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8" y="136524"/>
            <a:ext cx="9025523" cy="100647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Hydrogen Peroxide Inactivates </a:t>
            </a:r>
            <a:r>
              <a:rPr lang="en-US" altLang="zh-CN" sz="2800" b="1" u="sng" dirty="0" err="1"/>
              <a:t>MetE</a:t>
            </a:r>
            <a:r>
              <a:rPr lang="en-US" altLang="zh-CN" sz="2800" b="1" u="sng" dirty="0"/>
              <a:t> and Leads to Met Limitation in Minimal Medium</a:t>
            </a:r>
            <a:endParaRPr lang="en-US" sz="2800" b="1" u="sng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C33B6B2A-B84B-9D42-B892-A4C889FB0E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6611" y="954440"/>
            <a:ext cx="2680034" cy="2409778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29A6424E-4BBA-EB42-A6F6-0B728F04CB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627" y="1122615"/>
            <a:ext cx="5362596" cy="4612770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2CA54338-C14B-E24B-8C34-7823F61C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429" y="3458271"/>
            <a:ext cx="2495152" cy="24100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430EE74-C815-2747-8368-AD98F0112295}"/>
              </a:ext>
            </a:extLst>
          </p:cNvPr>
          <p:cNvSpPr txBox="1"/>
          <p:nvPr/>
        </p:nvSpPr>
        <p:spPr>
          <a:xfrm>
            <a:off x="6936629" y="1924292"/>
            <a:ext cx="1306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Filled: + Met</a:t>
            </a:r>
          </a:p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Empty: no Met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AA40B1-577C-EA4A-9B55-474AA0E4A4A5}"/>
              </a:ext>
            </a:extLst>
          </p:cNvPr>
          <p:cNvSpPr txBox="1"/>
          <p:nvPr/>
        </p:nvSpPr>
        <p:spPr>
          <a:xfrm>
            <a:off x="6106587" y="5919161"/>
            <a:ext cx="207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Filled: + homocysteine</a:t>
            </a:r>
          </a:p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Empty: no homocysteine</a:t>
            </a:r>
          </a:p>
        </p:txBody>
      </p:sp>
      <p:pic>
        <p:nvPicPr>
          <p:cNvPr id="3" name="Picture 2" descr="A picture containing object&#10;&#10;Description automatically generated">
            <a:extLst>
              <a:ext uri="{FF2B5EF4-FFF2-40B4-BE49-F238E27FC236}">
                <a16:creationId xmlns:a16="http://schemas.microsoft.com/office/drawing/2014/main" id="{87A431D9-9DA2-414B-84B5-90DF1222D7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593" y="5753968"/>
            <a:ext cx="3900713" cy="4850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3D167B-7821-804B-964B-D96177B8CDEC}"/>
              </a:ext>
            </a:extLst>
          </p:cNvPr>
          <p:cNvSpPr txBox="1"/>
          <p:nvPr/>
        </p:nvSpPr>
        <p:spPr>
          <a:xfrm>
            <a:off x="426361" y="1484707"/>
            <a:ext cx="2259689" cy="279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Hondorp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et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2004.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 err="1">
                <a:latin typeface="+mn-ea"/>
              </a:rPr>
              <a:t>PLoS</a:t>
            </a:r>
            <a:r>
              <a:rPr lang="en-US" altLang="zh-CN" sz="1200" dirty="0">
                <a:latin typeface="+mn-ea"/>
              </a:rPr>
              <a:t> Biol.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994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799D7-89B7-334B-8107-61C6F74EF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D815A-C47B-974A-AAB1-0F845C12F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F2F40-7779-1840-A762-C4936708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568DC1D-F18D-EE42-8883-F1142BD10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38" y="136524"/>
            <a:ext cx="8302709" cy="100647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Met Biosynthesis by </a:t>
            </a:r>
            <a:r>
              <a:rPr lang="en-US" altLang="zh-CN" sz="2800" b="1" u="sng" dirty="0" err="1"/>
              <a:t>MetE</a:t>
            </a:r>
            <a:r>
              <a:rPr lang="en-US" altLang="zh-CN" sz="2800" b="1" u="sng" dirty="0"/>
              <a:t> is the Limiting Step in Protein Synthesis</a:t>
            </a:r>
            <a:endParaRPr lang="en-US" sz="2800" b="1" u="sng" dirty="0"/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7AEC338A-19CE-984E-9CF6-FEDE263A4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043" y="1066346"/>
            <a:ext cx="5681913" cy="47253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92680F-8DC4-7C4D-A671-7B06E9F83020}"/>
              </a:ext>
            </a:extLst>
          </p:cNvPr>
          <p:cNvSpPr txBox="1"/>
          <p:nvPr/>
        </p:nvSpPr>
        <p:spPr>
          <a:xfrm>
            <a:off x="6800850" y="5932397"/>
            <a:ext cx="137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Li et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2014.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Cell</a:t>
            </a:r>
            <a:endParaRPr lang="en-US" sz="1200" dirty="0"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9A9FA12-59EA-5448-9A23-036B95F4D95C}"/>
              </a:ext>
            </a:extLst>
          </p:cNvPr>
          <p:cNvSpPr txBox="1"/>
          <p:nvPr/>
        </p:nvSpPr>
        <p:spPr>
          <a:xfrm>
            <a:off x="1045242" y="5894686"/>
            <a:ext cx="41523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atin typeface="+mn-ea"/>
              </a:rPr>
              <a:t>MetE</a:t>
            </a:r>
            <a:r>
              <a:rPr lang="en-US" altLang="zh-CN" sz="1600" dirty="0">
                <a:latin typeface="+mn-ea"/>
              </a:rPr>
              <a:t> ~ 7% of total protein in MOPS w/o Met</a:t>
            </a:r>
            <a:endParaRPr 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2587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983E8-E445-6046-8580-69D55DC4D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3F2B10-A5BC-3646-9EDE-88BFF4885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8BA0E-72FC-1440-B909-F90A0B143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D9AE687-9A5A-BD4F-9ECD-22467C64B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5" y="136524"/>
            <a:ext cx="8539796" cy="577626"/>
          </a:xfrm>
        </p:spPr>
        <p:txBody>
          <a:bodyPr>
            <a:normAutofit/>
          </a:bodyPr>
          <a:lstStyle/>
          <a:p>
            <a:r>
              <a:rPr lang="en-US" altLang="zh-CN" sz="2800" b="1" u="sng" dirty="0" err="1"/>
              <a:t>OxyR</a:t>
            </a:r>
            <a:r>
              <a:rPr lang="en-US" altLang="zh-CN" sz="2800" b="1" u="sng" dirty="0"/>
              <a:t>-mediated Hydrogen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Peroxide</a:t>
            </a:r>
            <a:r>
              <a:rPr lang="zh-CN" altLang="en-US" sz="2800" b="1" u="sng" dirty="0"/>
              <a:t> </a:t>
            </a:r>
            <a:r>
              <a:rPr lang="en-US" altLang="zh-CN" sz="2800" b="1" u="sng" dirty="0"/>
              <a:t>Sensing and Signaling</a:t>
            </a:r>
            <a:endParaRPr lang="en-US" sz="2800" b="1" u="sng" dirty="0"/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936AEADB-73CC-6B4F-90F1-2A272BC69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521" y="1082573"/>
            <a:ext cx="7420958" cy="45756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003105-7238-1849-BFFE-5EE52D5EE1C1}"/>
              </a:ext>
            </a:extLst>
          </p:cNvPr>
          <p:cNvSpPr txBox="1"/>
          <p:nvPr/>
        </p:nvSpPr>
        <p:spPr>
          <a:xfrm>
            <a:off x="5922546" y="5948499"/>
            <a:ext cx="2845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latin typeface="+mn-ea"/>
              </a:rPr>
              <a:t>Hillion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and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 err="1">
                <a:latin typeface="+mn-ea"/>
              </a:rPr>
              <a:t>Antelmann</a:t>
            </a:r>
            <a:r>
              <a:rPr lang="en-US" altLang="zh-CN" sz="1200" dirty="0">
                <a:latin typeface="+mn-ea"/>
              </a:rPr>
              <a:t>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2015. Biol.</a:t>
            </a:r>
            <a:r>
              <a:rPr lang="zh-CN" altLang="en-US" sz="1200" dirty="0">
                <a:latin typeface="+mn-ea"/>
              </a:rPr>
              <a:t> </a:t>
            </a:r>
            <a:r>
              <a:rPr lang="en-US" altLang="zh-CN" sz="1200" dirty="0">
                <a:latin typeface="+mn-ea"/>
              </a:rPr>
              <a:t>Chem.</a:t>
            </a:r>
            <a:endParaRPr lang="en-US" sz="12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7F6F9C-1F02-9142-AC73-6E2B9011CCE7}"/>
              </a:ext>
            </a:extLst>
          </p:cNvPr>
          <p:cNvSpPr txBox="1"/>
          <p:nvPr/>
        </p:nvSpPr>
        <p:spPr>
          <a:xfrm>
            <a:off x="337457" y="4670133"/>
            <a:ext cx="151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>
                <a:latin typeface="DengXian" panose="02010600030101010101" pitchFamily="2" charset="-122"/>
                <a:ea typeface="DengXian" panose="02010600030101010101" pitchFamily="2" charset="-122"/>
              </a:rPr>
              <a:t>Glutaredoxin</a:t>
            </a:r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2722B9-7A28-554A-B9DE-8C7A71C3984E}"/>
              </a:ext>
            </a:extLst>
          </p:cNvPr>
          <p:cNvSpPr txBox="1"/>
          <p:nvPr/>
        </p:nvSpPr>
        <p:spPr>
          <a:xfrm>
            <a:off x="2272393" y="5420874"/>
            <a:ext cx="15131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Thioredoxin 2</a:t>
            </a:r>
          </a:p>
        </p:txBody>
      </p:sp>
    </p:spTree>
    <p:extLst>
      <p:ext uri="{BB962C8B-B14F-4D97-AF65-F5344CB8AC3E}">
        <p14:creationId xmlns:p14="http://schemas.microsoft.com/office/powerpoint/2010/main" val="3471287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AAAEF-9E52-EC44-B1D2-CFC52BDB6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B1968E-D15A-AF48-81C8-4E01FB471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284F19-6A3C-A94B-ACAD-B9E944A84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1C99657-22D1-2A4A-A98F-FC6C8650F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74" y="214637"/>
            <a:ext cx="8422775" cy="577626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Integrative Modeling of H2O2 Stress Response Network</a:t>
            </a:r>
            <a:endParaRPr lang="en-US" sz="2800" b="1" u="sng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D4FEA4F-B123-FD4E-B968-B59040FC85AA}"/>
              </a:ext>
            </a:extLst>
          </p:cNvPr>
          <p:cNvSpPr/>
          <p:nvPr/>
        </p:nvSpPr>
        <p:spPr>
          <a:xfrm>
            <a:off x="268914" y="1886523"/>
            <a:ext cx="3273255" cy="185775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Central Carbon Metabolism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Pentose phosphate pathway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TCA cycle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Respiratory chains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Fermentation pathways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Oxygen sensing and regulation (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Fnr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and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ArcA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/B)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6215D8B-A6AD-964D-9E39-988823953BA6}"/>
              </a:ext>
            </a:extLst>
          </p:cNvPr>
          <p:cNvCxnSpPr/>
          <p:nvPr/>
        </p:nvCxnSpPr>
        <p:spPr>
          <a:xfrm>
            <a:off x="1097881" y="1392392"/>
            <a:ext cx="0" cy="4451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EDE590-2D9D-F348-84BF-65CB5F56CA69}"/>
              </a:ext>
            </a:extLst>
          </p:cNvPr>
          <p:cNvSpPr txBox="1"/>
          <p:nvPr/>
        </p:nvSpPr>
        <p:spPr>
          <a:xfrm>
            <a:off x="490956" y="957436"/>
            <a:ext cx="132339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Dissolved O</a:t>
            </a:r>
            <a:r>
              <a:rPr lang="en-US" sz="16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A216CB-747E-1344-8DC4-A8E1608F3DBA}"/>
              </a:ext>
            </a:extLst>
          </p:cNvPr>
          <p:cNvCxnSpPr/>
          <p:nvPr/>
        </p:nvCxnSpPr>
        <p:spPr>
          <a:xfrm>
            <a:off x="2682039" y="1392392"/>
            <a:ext cx="0" cy="445169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7C583AB-F89C-2C44-AD88-1B9157A71287}"/>
              </a:ext>
            </a:extLst>
          </p:cNvPr>
          <p:cNvSpPr txBox="1"/>
          <p:nvPr/>
        </p:nvSpPr>
        <p:spPr>
          <a:xfrm>
            <a:off x="2207795" y="981500"/>
            <a:ext cx="974809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Glucose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E739860-6248-5740-B348-13A00AD7A336}"/>
              </a:ext>
            </a:extLst>
          </p:cNvPr>
          <p:cNvCxnSpPr>
            <a:cxnSpLocks/>
          </p:cNvCxnSpPr>
          <p:nvPr/>
        </p:nvCxnSpPr>
        <p:spPr>
          <a:xfrm>
            <a:off x="3554909" y="2321186"/>
            <a:ext cx="58487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10CC12A-28CB-C748-996C-C1699ED06815}"/>
              </a:ext>
            </a:extLst>
          </p:cNvPr>
          <p:cNvSpPr txBox="1"/>
          <p:nvPr/>
        </p:nvSpPr>
        <p:spPr>
          <a:xfrm>
            <a:off x="4139779" y="2136520"/>
            <a:ext cx="907045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NADPH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0388842-FF29-5B4F-AF6D-5B7C86B8255D}"/>
              </a:ext>
            </a:extLst>
          </p:cNvPr>
          <p:cNvSpPr/>
          <p:nvPr/>
        </p:nvSpPr>
        <p:spPr>
          <a:xfrm>
            <a:off x="5705031" y="2125863"/>
            <a:ext cx="3123697" cy="139425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OxyR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oxidation/reduction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Gene expression of ROS defense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H</a:t>
            </a:r>
            <a:r>
              <a:rPr lang="en-US" sz="1600" baseline="-25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O</a:t>
            </a:r>
            <a:r>
              <a:rPr lang="en-US" sz="1600" baseline="-250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2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degradation reactions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GSH/GSSG balance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BB2BD47-61AC-3C4E-9004-6E537578E501}"/>
              </a:ext>
            </a:extLst>
          </p:cNvPr>
          <p:cNvSpPr/>
          <p:nvPr/>
        </p:nvSpPr>
        <p:spPr>
          <a:xfrm>
            <a:off x="2851898" y="4011520"/>
            <a:ext cx="3475710" cy="155749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Methionine biosynthesis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Ribosome biosynthesis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MetE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biosynthesis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Methionine oxidation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MetE</a:t>
            </a: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 </a:t>
            </a:r>
            <a:r>
              <a:rPr lang="en-US" sz="1600" dirty="0" err="1">
                <a:latin typeface="DengXian Light" panose="02010600030101010101" pitchFamily="2" charset="-122"/>
                <a:ea typeface="DengXian Light" panose="02010600030101010101" pitchFamily="2" charset="-122"/>
              </a:rPr>
              <a:t>glutathionylation</a:t>
            </a:r>
            <a:endParaRPr lang="en-US" sz="1600" dirty="0">
              <a:latin typeface="DengXian Light" panose="02010600030101010101" pitchFamily="2" charset="-122"/>
              <a:ea typeface="DengXian Light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DengXian Light" panose="02010600030101010101" pitchFamily="2" charset="-122"/>
                <a:ea typeface="DengXian Light" panose="02010600030101010101" pitchFamily="2" charset="-122"/>
              </a:rPr>
              <a:t>Cell Growth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F28A07-DE90-C24F-AF94-243ECF0CDA89}"/>
              </a:ext>
            </a:extLst>
          </p:cNvPr>
          <p:cNvCxnSpPr>
            <a:cxnSpLocks/>
          </p:cNvCxnSpPr>
          <p:nvPr/>
        </p:nvCxnSpPr>
        <p:spPr>
          <a:xfrm>
            <a:off x="3548185" y="2776326"/>
            <a:ext cx="29556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2A5AFF8-50D7-3B40-AEA0-36257089FB89}"/>
              </a:ext>
            </a:extLst>
          </p:cNvPr>
          <p:cNvSpPr txBox="1"/>
          <p:nvPr/>
        </p:nvSpPr>
        <p:spPr>
          <a:xfrm>
            <a:off x="3880526" y="2608694"/>
            <a:ext cx="1486147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O</a:t>
            </a:r>
            <a:r>
              <a:rPr lang="en-US" sz="16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 uptake rate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BC7A9F-34CD-7F40-ABE8-F7DF319B56D6}"/>
              </a:ext>
            </a:extLst>
          </p:cNvPr>
          <p:cNvCxnSpPr>
            <a:cxnSpLocks/>
          </p:cNvCxnSpPr>
          <p:nvPr/>
        </p:nvCxnSpPr>
        <p:spPr>
          <a:xfrm>
            <a:off x="5053088" y="2305797"/>
            <a:ext cx="58487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2FD0E5A-8F16-4346-B82D-8DB16B2E6987}"/>
              </a:ext>
            </a:extLst>
          </p:cNvPr>
          <p:cNvCxnSpPr>
            <a:cxnSpLocks/>
          </p:cNvCxnSpPr>
          <p:nvPr/>
        </p:nvCxnSpPr>
        <p:spPr>
          <a:xfrm>
            <a:off x="5378705" y="2807895"/>
            <a:ext cx="320310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1FAD14-29B3-1C42-A74E-976E4717590F}"/>
              </a:ext>
            </a:extLst>
          </p:cNvPr>
          <p:cNvCxnSpPr>
            <a:cxnSpLocks/>
          </p:cNvCxnSpPr>
          <p:nvPr/>
        </p:nvCxnSpPr>
        <p:spPr>
          <a:xfrm>
            <a:off x="7185774" y="1437785"/>
            <a:ext cx="0" cy="72789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433E89-B721-E84D-9840-FD82DD0CAE71}"/>
              </a:ext>
            </a:extLst>
          </p:cNvPr>
          <p:cNvSpPr txBox="1"/>
          <p:nvPr/>
        </p:nvSpPr>
        <p:spPr>
          <a:xfrm>
            <a:off x="6285872" y="1008994"/>
            <a:ext cx="179980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Extracellular H</a:t>
            </a:r>
            <a:r>
              <a:rPr lang="en-US" sz="16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O</a:t>
            </a:r>
            <a:r>
              <a:rPr lang="en-US" sz="1600" baseline="-25000" dirty="0">
                <a:latin typeface="DengXian" panose="02010600030101010101" pitchFamily="2" charset="-122"/>
                <a:ea typeface="DengXian" panose="02010600030101010101" pitchFamily="2" charset="-122"/>
              </a:rPr>
              <a:t>2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4BB0F15-AA2A-A04A-ACB6-369C41AF2CDF}"/>
              </a:ext>
            </a:extLst>
          </p:cNvPr>
          <p:cNvCxnSpPr>
            <a:cxnSpLocks/>
          </p:cNvCxnSpPr>
          <p:nvPr/>
        </p:nvCxnSpPr>
        <p:spPr>
          <a:xfrm>
            <a:off x="1070473" y="3744279"/>
            <a:ext cx="0" cy="74751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E595C0A-FEDD-A840-93C2-14E28117AD79}"/>
              </a:ext>
            </a:extLst>
          </p:cNvPr>
          <p:cNvSpPr txBox="1"/>
          <p:nvPr/>
        </p:nvSpPr>
        <p:spPr>
          <a:xfrm>
            <a:off x="535658" y="4491789"/>
            <a:ext cx="166712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ATP production rate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AA3C7D-2489-E148-9E5A-AB044D40EDAC}"/>
              </a:ext>
            </a:extLst>
          </p:cNvPr>
          <p:cNvSpPr txBox="1"/>
          <p:nvPr/>
        </p:nvSpPr>
        <p:spPr>
          <a:xfrm>
            <a:off x="6890825" y="4611414"/>
            <a:ext cx="119165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GSH/GSSG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FCCB798-7FC2-BC45-A647-DD3D57A3C3F7}"/>
              </a:ext>
            </a:extLst>
          </p:cNvPr>
          <p:cNvCxnSpPr>
            <a:cxnSpLocks/>
            <a:stCxn id="18" idx="3"/>
            <a:endCxn id="31" idx="1"/>
          </p:cNvCxnSpPr>
          <p:nvPr/>
        </p:nvCxnSpPr>
        <p:spPr>
          <a:xfrm flipV="1">
            <a:off x="6327608" y="4780691"/>
            <a:ext cx="563217" cy="9574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8E33E617-6649-C848-A54A-FB948BD5ABDB}"/>
              </a:ext>
            </a:extLst>
          </p:cNvPr>
          <p:cNvCxnSpPr>
            <a:cxnSpLocks/>
          </p:cNvCxnSpPr>
          <p:nvPr/>
        </p:nvCxnSpPr>
        <p:spPr>
          <a:xfrm flipV="1">
            <a:off x="7185774" y="3520114"/>
            <a:ext cx="0" cy="109130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68708BE-B15E-0E45-A49F-860006B0110E}"/>
              </a:ext>
            </a:extLst>
          </p:cNvPr>
          <p:cNvCxnSpPr>
            <a:cxnSpLocks/>
            <a:stCxn id="28" idx="3"/>
            <a:endCxn id="18" idx="1"/>
          </p:cNvCxnSpPr>
          <p:nvPr/>
        </p:nvCxnSpPr>
        <p:spPr>
          <a:xfrm>
            <a:off x="2202782" y="4784177"/>
            <a:ext cx="649116" cy="6088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1B981D1A-F218-E843-B758-47F59DB73940}"/>
              </a:ext>
            </a:extLst>
          </p:cNvPr>
          <p:cNvSpPr txBox="1"/>
          <p:nvPr/>
        </p:nvSpPr>
        <p:spPr>
          <a:xfrm>
            <a:off x="3963722" y="3054953"/>
            <a:ext cx="1309107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Intracellular H2O2</a:t>
            </a:r>
            <a:endParaRPr lang="en-US" sz="1600" baseline="-25000" dirty="0">
              <a:latin typeface="DengXian" panose="02010600030101010101" pitchFamily="2" charset="-122"/>
              <a:ea typeface="DengXian" panose="02010600030101010101" pitchFamily="2" charset="-122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1FDC417-E47A-C545-BF07-4734748944A1}"/>
              </a:ext>
            </a:extLst>
          </p:cNvPr>
          <p:cNvCxnSpPr>
            <a:cxnSpLocks/>
          </p:cNvCxnSpPr>
          <p:nvPr/>
        </p:nvCxnSpPr>
        <p:spPr>
          <a:xfrm flipH="1">
            <a:off x="3517620" y="3350127"/>
            <a:ext cx="36153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2DBDBFE-304B-AE47-AD21-53AAE39D3348}"/>
              </a:ext>
            </a:extLst>
          </p:cNvPr>
          <p:cNvCxnSpPr>
            <a:cxnSpLocks/>
          </p:cNvCxnSpPr>
          <p:nvPr/>
        </p:nvCxnSpPr>
        <p:spPr>
          <a:xfrm flipH="1">
            <a:off x="5272829" y="3350127"/>
            <a:ext cx="361537" cy="0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989DE8B-7057-484E-AACF-86EB529CE64E}"/>
              </a:ext>
            </a:extLst>
          </p:cNvPr>
          <p:cNvCxnSpPr>
            <a:cxnSpLocks/>
            <a:stCxn id="63" idx="2"/>
          </p:cNvCxnSpPr>
          <p:nvPr/>
        </p:nvCxnSpPr>
        <p:spPr>
          <a:xfrm>
            <a:off x="4618276" y="3639728"/>
            <a:ext cx="0" cy="3717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CF657FE-7746-A24E-BD6C-CC378EAF4A1C}"/>
              </a:ext>
            </a:extLst>
          </p:cNvPr>
          <p:cNvCxnSpPr>
            <a:cxnSpLocks/>
          </p:cNvCxnSpPr>
          <p:nvPr/>
        </p:nvCxnSpPr>
        <p:spPr>
          <a:xfrm>
            <a:off x="4618276" y="5605107"/>
            <a:ext cx="0" cy="371792"/>
          </a:xfrm>
          <a:prstGeom prst="straightConnector1">
            <a:avLst/>
          </a:prstGeom>
          <a:ln w="57150">
            <a:solidFill>
              <a:schemeClr val="bg1">
                <a:lumMod val="6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33703F66-C55D-9841-B197-826E0AAFDE2A}"/>
              </a:ext>
            </a:extLst>
          </p:cNvPr>
          <p:cNvSpPr txBox="1"/>
          <p:nvPr/>
        </p:nvSpPr>
        <p:spPr>
          <a:xfrm>
            <a:off x="4022745" y="5980818"/>
            <a:ext cx="1264963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latin typeface="DengXian" panose="02010600030101010101" pitchFamily="2" charset="-122"/>
                <a:ea typeface="DengXian" panose="02010600030101010101" pitchFamily="2" charset="-122"/>
              </a:rPr>
              <a:t>Growth rate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4F18CD-E75F-234E-9164-CB5D4F251E10}"/>
              </a:ext>
            </a:extLst>
          </p:cNvPr>
          <p:cNvSpPr txBox="1"/>
          <p:nvPr/>
        </p:nvSpPr>
        <p:spPr>
          <a:xfrm>
            <a:off x="130555" y="5239299"/>
            <a:ext cx="26300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DengXian" panose="02010600030101010101" pitchFamily="2" charset="-122"/>
                <a:ea typeface="DengXian" panose="02010600030101010101" pitchFamily="2" charset="-122"/>
              </a:rPr>
              <a:t>Key assumption: met biosynthesis rate is proportional to ATP production rate</a:t>
            </a:r>
          </a:p>
        </p:txBody>
      </p:sp>
    </p:spTree>
    <p:extLst>
      <p:ext uri="{BB962C8B-B14F-4D97-AF65-F5344CB8AC3E}">
        <p14:creationId xmlns:p14="http://schemas.microsoft.com/office/powerpoint/2010/main" val="389902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02057-08BC-BC45-A7CC-DB96E55C2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0ABA62-D713-984F-A758-54ABCED52975}" type="datetime1">
              <a:rPr lang="en-US" smtClean="0"/>
              <a:t>4/10/19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85905E-050F-E54C-9C70-F12639F03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Modeling Hydrogen Peroxide Stress Response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F24C57-E86D-9548-8FC6-2E9CC8923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496A3-D55A-2A40-8A9D-EBC0B6EE8362}" type="slidenum">
              <a:rPr lang="en-US" smtClean="0"/>
              <a:t>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7547044-A3FE-4045-BC5E-5AEE92D2B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316" y="136524"/>
            <a:ext cx="8903368" cy="976489"/>
          </a:xfrm>
        </p:spPr>
        <p:txBody>
          <a:bodyPr>
            <a:normAutofit/>
          </a:bodyPr>
          <a:lstStyle/>
          <a:p>
            <a:r>
              <a:rPr lang="en-US" altLang="zh-CN" sz="2800" b="1" u="sng" dirty="0"/>
              <a:t>Module 1: Redox Regulation of Central Carbon Metabolism at Different Dissolved Oxygen Concentration</a:t>
            </a:r>
            <a:endParaRPr lang="en-US" sz="2800" b="1" u="sng" dirty="0"/>
          </a:p>
        </p:txBody>
      </p:sp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FFBBB9D0-A126-4A4C-9CA1-C021A8961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739" y="1173171"/>
            <a:ext cx="7056522" cy="48990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A3EA26-AAD9-294F-ABE3-668519CBE9C0}"/>
              </a:ext>
            </a:extLst>
          </p:cNvPr>
          <p:cNvSpPr txBox="1"/>
          <p:nvPr/>
        </p:nvSpPr>
        <p:spPr>
          <a:xfrm>
            <a:off x="4960020" y="5933736"/>
            <a:ext cx="33297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+mn-ea"/>
              </a:rPr>
              <a:t>Matsuoka and </a:t>
            </a:r>
            <a:r>
              <a:rPr lang="en-US" altLang="zh-CN" sz="1200" dirty="0" err="1">
                <a:latin typeface="+mn-ea"/>
              </a:rPr>
              <a:t>Kurata</a:t>
            </a:r>
            <a:r>
              <a:rPr lang="en-US" altLang="zh-CN" sz="1200" dirty="0">
                <a:latin typeface="+mn-ea"/>
              </a:rPr>
              <a:t>. 2017. </a:t>
            </a:r>
            <a:r>
              <a:rPr lang="en-US" altLang="zh-CN" sz="1200" dirty="0" err="1">
                <a:latin typeface="+mn-ea"/>
              </a:rPr>
              <a:t>Biotechnol</a:t>
            </a:r>
            <a:r>
              <a:rPr lang="en-US" altLang="zh-CN" sz="1200" dirty="0">
                <a:latin typeface="+mn-ea"/>
              </a:rPr>
              <a:t>. Biofuel</a:t>
            </a:r>
            <a:endParaRPr 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2074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5586</TotalTime>
  <Words>1153</Words>
  <Application>Microsoft Macintosh PowerPoint</Application>
  <PresentationFormat>On-screen Show (4:3)</PresentationFormat>
  <Paragraphs>202</Paragraphs>
  <Slides>26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DengXian</vt:lpstr>
      <vt:lpstr>DengXian</vt:lpstr>
      <vt:lpstr>DengXian Light</vt:lpstr>
      <vt:lpstr>Arial</vt:lpstr>
      <vt:lpstr>Calibri</vt:lpstr>
      <vt:lpstr>Calibri Light</vt:lpstr>
      <vt:lpstr>Office Theme</vt:lpstr>
      <vt:lpstr>Integrative Modeling of H2O2 Stress Response Network in Escherichia Coli</vt:lpstr>
      <vt:lpstr>Reactive Oxygen Species (ROS)</vt:lpstr>
      <vt:lpstr>Oxidation of Cysteine and Methionine Residues </vt:lpstr>
      <vt:lpstr>Repairs of Cysteine and Methionine in the Cytoplasm </vt:lpstr>
      <vt:lpstr>Hydrogen Peroxide Inactivates MetE and Leads to Met Limitation in Minimal Medium</vt:lpstr>
      <vt:lpstr>Met Biosynthesis by MetE is the Limiting Step in Protein Synthesis</vt:lpstr>
      <vt:lpstr>OxyR-mediated Hydrogen Peroxide Sensing and Signaling</vt:lpstr>
      <vt:lpstr>Integrative Modeling of H2O2 Stress Response Network</vt:lpstr>
      <vt:lpstr>Module 1: Redox Regulation of Central Carbon Metabolism at Different Dissolved Oxygen Concentration</vt:lpstr>
      <vt:lpstr>Module 1: NADPH Depletion upon 1 mM H2O2 Stress</vt:lpstr>
      <vt:lpstr>Module 1: NADPH consumption by GSH/Grx/GR System</vt:lpstr>
      <vt:lpstr>Module 1: NADPH Consumption by Trx/TrxR System</vt:lpstr>
      <vt:lpstr>Module 1: Modeling Thioredoxin Oxidation/Reduction</vt:lpstr>
      <vt:lpstr>Module 2: Methionine Biosynthesis and Cell Growth</vt:lpstr>
      <vt:lpstr>Module 2: Model Validation</vt:lpstr>
      <vt:lpstr>Module 2: Met and MetE oxidation/reduction</vt:lpstr>
      <vt:lpstr>Module 2: Validation of S-glutathionylation Model</vt:lpstr>
      <vt:lpstr>Module 2: Growth inhibition due to Oxidation of MetE</vt:lpstr>
      <vt:lpstr>Module 3: OxyR-dependent H2O2 Sensing and Regulation</vt:lpstr>
      <vt:lpstr>Module 3: Validation of OxyR activation using In Vitro Data</vt:lpstr>
      <vt:lpstr>Module 3: Transient OxyR activation by H2O2 In Vitro</vt:lpstr>
      <vt:lpstr>Module 3: Ultrasensitive OxyR activation by H2O2 In Vivo</vt:lpstr>
      <vt:lpstr>Module 3: Zero-order Ultrasensitivity near Saturation of AhpCF</vt:lpstr>
      <vt:lpstr>Module 3: Validation using Extracellular H2O2 Clearance data</vt:lpstr>
      <vt:lpstr>Integrative Model: Validation using Transient Growth rate Changes upon H2O2 challenge</vt:lpstr>
      <vt:lpstr>Integrative Model: Computational Predictions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Inferring Ecology from Infrequent and Noisy Field Data to Curb Invasion by Non-native Species </dc:title>
  <dc:creator>Liao, Chen/Sloan Kettering Institute</dc:creator>
  <cp:lastModifiedBy>Liao, Chen/Sloan Kettering Institute</cp:lastModifiedBy>
  <cp:revision>360</cp:revision>
  <dcterms:created xsi:type="dcterms:W3CDTF">2019-03-12T00:05:01Z</dcterms:created>
  <dcterms:modified xsi:type="dcterms:W3CDTF">2019-04-11T06:36:09Z</dcterms:modified>
</cp:coreProperties>
</file>